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4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6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4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3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7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3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March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March 14,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2675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E9E2ED-2BB1-46AE-A037-86EC1BFB3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F56C6F-91F1-4E2C-BF23-499F64913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924" y="356432"/>
            <a:ext cx="8238930" cy="1267096"/>
          </a:xfrm>
        </p:spPr>
        <p:txBody>
          <a:bodyPr anchor="t">
            <a:normAutofit/>
          </a:bodyPr>
          <a:lstStyle/>
          <a:p>
            <a:pPr algn="l"/>
            <a:r>
              <a:rPr lang="it-IT" sz="3600" b="1" dirty="0">
                <a:latin typeface="Comic Sans MS" panose="030F0702030302020204" pitchFamily="66" charset="0"/>
              </a:rPr>
              <a:t>Anno della FAMIGLIA</a:t>
            </a:r>
            <a:br>
              <a:rPr lang="it-IT" sz="3600" b="1" dirty="0">
                <a:latin typeface="Comic Sans MS" panose="030F0702030302020204" pitchFamily="66" charset="0"/>
              </a:rPr>
            </a:br>
            <a:r>
              <a:rPr lang="it-IT" sz="3600" b="1" dirty="0">
                <a:latin typeface="Comic Sans MS" panose="030F0702030302020204" pitchFamily="66" charset="0"/>
              </a:rPr>
              <a:t>AMORIS LAETITIA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8A4E29-DF29-4492-9FCB-4A3A04E67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585" y="2700241"/>
            <a:ext cx="5303755" cy="1380752"/>
          </a:xfrm>
        </p:spPr>
        <p:txBody>
          <a:bodyPr anchor="b">
            <a:noAutofit/>
          </a:bodyPr>
          <a:lstStyle/>
          <a:p>
            <a:pPr algn="l"/>
            <a:r>
              <a:rPr lang="it-IT" dirty="0">
                <a:latin typeface="Segoe Print" panose="02000600000000000000" pitchFamily="2" charset="0"/>
              </a:rPr>
              <a:t>«</a:t>
            </a:r>
            <a:r>
              <a:rPr lang="it-IT" cap="none" dirty="0">
                <a:latin typeface="Segoe Print" panose="02000600000000000000" pitchFamily="2" charset="0"/>
              </a:rPr>
              <a:t>Le famiglie del mondo siano sempre più affascinate dall’ideale evangelico della Santa Famiglia</a:t>
            </a:r>
            <a:r>
              <a:rPr lang="it-IT" dirty="0">
                <a:latin typeface="Segoe Print" panose="02000600000000000000" pitchFamily="2" charset="0"/>
              </a:rPr>
              <a:t>»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EC377C9-E9A8-4AFC-9124-FF4597F5EA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7" b="-3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F6665BB6-6C8A-4155-9343-EAA6DCF5B2FB}"/>
              </a:ext>
            </a:extLst>
          </p:cNvPr>
          <p:cNvSpPr txBox="1"/>
          <p:nvPr/>
        </p:nvSpPr>
        <p:spPr>
          <a:xfrm>
            <a:off x="457200" y="4102264"/>
            <a:ext cx="16786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/>
              <a:t>Angelus, 27 dicembre 2020</a:t>
            </a:r>
          </a:p>
        </p:txBody>
      </p:sp>
    </p:spTree>
    <p:extLst>
      <p:ext uri="{BB962C8B-B14F-4D97-AF65-F5344CB8AC3E}">
        <p14:creationId xmlns:p14="http://schemas.microsoft.com/office/powerpoint/2010/main" val="407359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93523-0AA7-449C-BA40-F6F61150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3" y="751343"/>
            <a:ext cx="6967057" cy="50118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sz="3600" dirty="0"/>
              <a:t>«L’alleanza di amore e fedeltà, di cui vive la Santa Famiglia di Nazaret, illumina il principio che dà forma ad ogni famiglia, e la rende capace di affrontare meglio le vicissitudini della vita e della storia. Su questo fondamento, </a:t>
            </a:r>
            <a:r>
              <a:rPr lang="it-IT" sz="3600" b="1" i="1" u="sng" dirty="0"/>
              <a:t>ogni famiglia, pur nella sua debolezza, può diventare una luce nel buio del mondo</a:t>
            </a:r>
            <a:r>
              <a:rPr lang="it-IT" sz="3600" dirty="0"/>
              <a:t>. …» </a:t>
            </a:r>
            <a:r>
              <a:rPr lang="it-IT" sz="1400" dirty="0"/>
              <a:t>(AL 66)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8D7FBB9-82FB-4BC6-8D89-78F147064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503" y="1067345"/>
            <a:ext cx="3419856" cy="420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2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C45E0D-4CBD-471F-8C4C-B98CFFE6A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01" y="568689"/>
            <a:ext cx="5968767" cy="5739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«… </a:t>
            </a:r>
            <a:r>
              <a:rPr lang="it-IT" sz="2800" b="1" i="1" u="sng" dirty="0">
                <a:solidFill>
                  <a:srgbClr val="000000"/>
                </a:solidFill>
                <a:latin typeface="Tahoma" panose="020B0604030504040204" pitchFamily="34" charset="0"/>
              </a:rPr>
              <a:t>bisogna aiutare i giovani a scoprire il valore e la ricchezza del matrimonio</a:t>
            </a:r>
            <a:r>
              <a:rPr lang="it-IT" sz="2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.</a:t>
            </a:r>
            <a:r>
              <a:rPr lang="it-IT" sz="2800" b="0" i="0" dirty="0">
                <a:solidFill>
                  <a:srgbClr val="6633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it-IT" sz="28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Devono poter cogliere l’attrattiva di un’unione piena che eleva e perfeziona la dimensione sociale dell’esistenza, conferisce alla sessualità il suo senso più grande, e al tempo stesso promuove il bene dei figli e offre loro il miglior contesto per la loro maturazione ed educazione.» </a:t>
            </a:r>
            <a:r>
              <a:rPr lang="it-IT" sz="1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(AL 205)</a:t>
            </a:r>
            <a:endParaRPr lang="it-IT" sz="1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1DFBCE-7095-4250-9009-2A9F713EB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113" y="1726951"/>
            <a:ext cx="5082157" cy="338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43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216373-E478-4A6E-9EB7-6B4997DEE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45" y="1273365"/>
            <a:ext cx="5222147" cy="39593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200" dirty="0"/>
              <a:t>«… coloro che hanno ricevuto il sacramento del matrimonio diventano veri ministri educativi, perché nel formare i loro figli edificano la Chiesa, e nel farlo accettano una vocazione che Dio propone loro.» </a:t>
            </a:r>
            <a:r>
              <a:rPr lang="it-IT" sz="1200" dirty="0"/>
              <a:t>(AL 85)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111434D-7F20-4BE1-92EB-3ECBB347E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112" y="1130828"/>
            <a:ext cx="5715699" cy="424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F21416-8C71-4CC7-9AA7-711C6E037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532" y="921027"/>
            <a:ext cx="4811086" cy="303857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4000" dirty="0"/>
              <a:t>« … la famiglia è il santuario della vita, il luogo dove la vita è generata e curata … »</a:t>
            </a:r>
          </a:p>
          <a:p>
            <a:pPr marL="0" indent="0">
              <a:buNone/>
            </a:pPr>
            <a:r>
              <a:rPr lang="it-IT" sz="1300" dirty="0"/>
              <a:t>(AL 83)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74C242C-0403-4464-A774-615F95DAC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3865"/>
            <a:ext cx="5263805" cy="360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60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426EB0-66DC-426C-B6F7-A969185E0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76" y="2026277"/>
            <a:ext cx="5591263" cy="2174510"/>
          </a:xfrm>
        </p:spPr>
        <p:txBody>
          <a:bodyPr/>
          <a:lstStyle/>
          <a:p>
            <a:pPr marL="0" indent="0" algn="just">
              <a:buNone/>
            </a:pPr>
            <a:r>
              <a:rPr lang="it-IT" sz="4000" dirty="0"/>
              <a:t>« … La famiglia protegge la vita in ogni sua fase e anche al suo tramonto.» </a:t>
            </a:r>
            <a:r>
              <a:rPr lang="it-IT" sz="1200" dirty="0"/>
              <a:t>(AL 83)</a:t>
            </a:r>
          </a:p>
        </p:txBody>
      </p:sp>
      <p:pic>
        <p:nvPicPr>
          <p:cNvPr id="1026" name="Picture 2" descr="Raggiro milionario ai danni di 4 anziani malati: famiglia a processo">
            <a:extLst>
              <a:ext uri="{FF2B5EF4-FFF2-40B4-BE49-F238E27FC236}">
                <a16:creationId xmlns:a16="http://schemas.microsoft.com/office/drawing/2014/main" id="{F9571CE3-5FBE-4A15-95E0-2FC188FA3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113" y="3429000"/>
            <a:ext cx="4320677" cy="235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0B807D3-B3FC-4691-A32F-E4FE4DB0B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113" y="269582"/>
            <a:ext cx="4320676" cy="241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9268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245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Comic Sans MS</vt:lpstr>
      <vt:lpstr>Segoe Print</vt:lpstr>
      <vt:lpstr>Tahoma</vt:lpstr>
      <vt:lpstr>Tw Cen MT</vt:lpstr>
      <vt:lpstr>GradientRiseVTI</vt:lpstr>
      <vt:lpstr>Anno della FAMIGLIA AMORIS LAETITIA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FAMIGLIA AMORIS LAETITIA</dc:title>
  <dc:creator>davide pupeschi</dc:creator>
  <cp:lastModifiedBy>davide pupeschi</cp:lastModifiedBy>
  <cp:revision>11</cp:revision>
  <dcterms:created xsi:type="dcterms:W3CDTF">2021-03-14T14:49:34Z</dcterms:created>
  <dcterms:modified xsi:type="dcterms:W3CDTF">2021-03-14T16:51:10Z</dcterms:modified>
</cp:coreProperties>
</file>